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os="5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361183-4063-475B-BDE0-5ADA326B84AE}" v="9" dt="2021-08-18T16:28:52.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04" d="100"/>
          <a:sy n="104" d="100"/>
        </p:scale>
        <p:origin x="450" y="96"/>
      </p:cViewPr>
      <p:guideLst>
        <p:guide orient="horz"/>
        <p:guide pos="5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CA Elizabeth Rowland" userId="ff9349e8-e553-4089-9495-0129ad3d7f50" providerId="ADAL" clId="{70361183-4063-475B-BDE0-5ADA326B84AE}"/>
    <pc:docChg chg="custSel modSld">
      <pc:chgData name="TCA Elizabeth Rowland" userId="ff9349e8-e553-4089-9495-0129ad3d7f50" providerId="ADAL" clId="{70361183-4063-475B-BDE0-5ADA326B84AE}" dt="2021-08-18T16:29:41.649" v="462" actId="6549"/>
      <pc:docMkLst>
        <pc:docMk/>
      </pc:docMkLst>
      <pc:sldChg chg="delSp modSp mod">
        <pc:chgData name="TCA Elizabeth Rowland" userId="ff9349e8-e553-4089-9495-0129ad3d7f50" providerId="ADAL" clId="{70361183-4063-475B-BDE0-5ADA326B84AE}" dt="2021-08-18T16:29:41.649" v="462" actId="6549"/>
        <pc:sldMkLst>
          <pc:docMk/>
          <pc:sldMk cId="0" sldId="256"/>
        </pc:sldMkLst>
        <pc:spChg chg="mod">
          <ac:chgData name="TCA Elizabeth Rowland" userId="ff9349e8-e553-4089-9495-0129ad3d7f50" providerId="ADAL" clId="{70361183-4063-475B-BDE0-5ADA326B84AE}" dt="2021-08-18T15:14:50.090" v="6" actId="20577"/>
          <ac:spMkLst>
            <pc:docMk/>
            <pc:sldMk cId="0" sldId="256"/>
            <ac:spMk id="2050" creationId="{00000000-0000-0000-0000-000000000000}"/>
          </ac:spMkLst>
        </pc:spChg>
        <pc:spChg chg="mod">
          <ac:chgData name="TCA Elizabeth Rowland" userId="ff9349e8-e553-4089-9495-0129ad3d7f50" providerId="ADAL" clId="{70361183-4063-475B-BDE0-5ADA326B84AE}" dt="2021-08-18T16:29:41.649" v="462" actId="6549"/>
          <ac:spMkLst>
            <pc:docMk/>
            <pc:sldMk cId="0" sldId="256"/>
            <ac:spMk id="2052" creationId="{00000000-0000-0000-0000-000000000000}"/>
          </ac:spMkLst>
        </pc:spChg>
        <pc:spChg chg="mod">
          <ac:chgData name="TCA Elizabeth Rowland" userId="ff9349e8-e553-4089-9495-0129ad3d7f50" providerId="ADAL" clId="{70361183-4063-475B-BDE0-5ADA326B84AE}" dt="2021-08-18T16:28:52.876" v="452" actId="1076"/>
          <ac:spMkLst>
            <pc:docMk/>
            <pc:sldMk cId="0" sldId="256"/>
            <ac:spMk id="2053" creationId="{00000000-0000-0000-0000-000000000000}"/>
          </ac:spMkLst>
        </pc:spChg>
        <pc:spChg chg="del">
          <ac:chgData name="TCA Elizabeth Rowland" userId="ff9349e8-e553-4089-9495-0129ad3d7f50" providerId="ADAL" clId="{70361183-4063-475B-BDE0-5ADA326B84AE}" dt="2021-08-18T15:15:09.312" v="17" actId="478"/>
          <ac:spMkLst>
            <pc:docMk/>
            <pc:sldMk cId="0" sldId="256"/>
            <ac:spMk id="143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2" charset="0"/>
                <a:ea typeface="Arial" pitchFamily="-112" charset="0"/>
                <a:cs typeface="Arial" pitchFamily="-112" charset="0"/>
              </a:defRPr>
            </a:lvl1pPr>
          </a:lstStyle>
          <a:p>
            <a:pPr>
              <a:defRPr/>
            </a:pPr>
            <a:endParaRPr lang="en-US"/>
          </a:p>
        </p:txBody>
      </p:sp>
      <p:sp>
        <p:nvSpPr>
          <p:cNvPr id="16387"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2" charset="0"/>
                <a:ea typeface="Arial" pitchFamily="-112" charset="0"/>
                <a:cs typeface="Arial" pitchFamily="-112"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049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5800" y="4414838"/>
            <a:ext cx="5486400"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2" charset="0"/>
                <a:ea typeface="Arial" pitchFamily="-112" charset="0"/>
                <a:cs typeface="Arial" pitchFamily="-112" charset="0"/>
              </a:defRPr>
            </a:lvl1pPr>
          </a:lstStyle>
          <a:p>
            <a:pPr>
              <a:defRPr/>
            </a:pPr>
            <a:endParaRPr lang="en-US"/>
          </a:p>
        </p:txBody>
      </p:sp>
      <p:sp>
        <p:nvSpPr>
          <p:cNvPr id="16391"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E042985-F0FE-4081-BBF1-4F4B7CE1EB6D}" type="slidenum">
              <a:rPr lang="en-US"/>
              <a:pPr>
                <a:defRPr/>
              </a:pPr>
              <a:t>‹#›</a:t>
            </a:fld>
            <a:endParaRPr lang="en-US"/>
          </a:p>
        </p:txBody>
      </p:sp>
    </p:spTree>
    <p:extLst>
      <p:ext uri="{BB962C8B-B14F-4D97-AF65-F5344CB8AC3E}">
        <p14:creationId xmlns:p14="http://schemas.microsoft.com/office/powerpoint/2010/main" val="3965460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1pPr>
    <a:lvl2pPr marL="4572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2pPr>
    <a:lvl3pPr marL="9144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3pPr>
    <a:lvl4pPr marL="13716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4pPr>
    <a:lvl5pPr marL="18288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6B48184-317B-49A3-842B-5FD636D8F57C}" type="slidenum">
              <a:rPr lang="en-US" smtClean="0"/>
              <a:pPr eaLnBrk="1" hangingPunct="1"/>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8CAFB2-0B2F-4813-A9C6-7076B3FFEA76}" type="slidenum">
              <a:rPr lang="en-US"/>
              <a:pPr>
                <a:defRPr/>
              </a:pPr>
              <a:t>‹#›</a:t>
            </a:fld>
            <a:endParaRPr lang="en-US"/>
          </a:p>
        </p:txBody>
      </p:sp>
    </p:spTree>
    <p:extLst>
      <p:ext uri="{BB962C8B-B14F-4D97-AF65-F5344CB8AC3E}">
        <p14:creationId xmlns:p14="http://schemas.microsoft.com/office/powerpoint/2010/main" val="352904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F4FC86-DAD0-41D7-BF36-FAD6A422D486}" type="slidenum">
              <a:rPr lang="en-US"/>
              <a:pPr>
                <a:defRPr/>
              </a:pPr>
              <a:t>‹#›</a:t>
            </a:fld>
            <a:endParaRPr lang="en-US"/>
          </a:p>
        </p:txBody>
      </p:sp>
    </p:spTree>
    <p:extLst>
      <p:ext uri="{BB962C8B-B14F-4D97-AF65-F5344CB8AC3E}">
        <p14:creationId xmlns:p14="http://schemas.microsoft.com/office/powerpoint/2010/main" val="307821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5452FC-50DC-4225-BE92-4DA987C007A9}" type="slidenum">
              <a:rPr lang="en-US"/>
              <a:pPr>
                <a:defRPr/>
              </a:pPr>
              <a:t>‹#›</a:t>
            </a:fld>
            <a:endParaRPr lang="en-US"/>
          </a:p>
        </p:txBody>
      </p:sp>
    </p:spTree>
    <p:extLst>
      <p:ext uri="{BB962C8B-B14F-4D97-AF65-F5344CB8AC3E}">
        <p14:creationId xmlns:p14="http://schemas.microsoft.com/office/powerpoint/2010/main" val="19766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D7AA4C-C29A-4200-87DE-24ECEB273044}" type="slidenum">
              <a:rPr lang="en-US"/>
              <a:pPr>
                <a:defRPr/>
              </a:pPr>
              <a:t>‹#›</a:t>
            </a:fld>
            <a:endParaRPr lang="en-US"/>
          </a:p>
        </p:txBody>
      </p:sp>
    </p:spTree>
    <p:extLst>
      <p:ext uri="{BB962C8B-B14F-4D97-AF65-F5344CB8AC3E}">
        <p14:creationId xmlns:p14="http://schemas.microsoft.com/office/powerpoint/2010/main" val="94531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EC2562-7FBC-47A2-9DE5-A2E5035D8F0C}" type="slidenum">
              <a:rPr lang="en-US"/>
              <a:pPr>
                <a:defRPr/>
              </a:pPr>
              <a:t>‹#›</a:t>
            </a:fld>
            <a:endParaRPr lang="en-US"/>
          </a:p>
        </p:txBody>
      </p:sp>
    </p:spTree>
    <p:extLst>
      <p:ext uri="{BB962C8B-B14F-4D97-AF65-F5344CB8AC3E}">
        <p14:creationId xmlns:p14="http://schemas.microsoft.com/office/powerpoint/2010/main" val="66005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A03420-E0D8-40F7-87F6-E11A4A7CC11B}" type="slidenum">
              <a:rPr lang="en-US"/>
              <a:pPr>
                <a:defRPr/>
              </a:pPr>
              <a:t>‹#›</a:t>
            </a:fld>
            <a:endParaRPr lang="en-US"/>
          </a:p>
        </p:txBody>
      </p:sp>
    </p:spTree>
    <p:extLst>
      <p:ext uri="{BB962C8B-B14F-4D97-AF65-F5344CB8AC3E}">
        <p14:creationId xmlns:p14="http://schemas.microsoft.com/office/powerpoint/2010/main" val="2358385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B5C662-A73C-4737-8E24-28AC11B6F4FD}" type="slidenum">
              <a:rPr lang="en-US"/>
              <a:pPr>
                <a:defRPr/>
              </a:pPr>
              <a:t>‹#›</a:t>
            </a:fld>
            <a:endParaRPr lang="en-US"/>
          </a:p>
        </p:txBody>
      </p:sp>
    </p:spTree>
    <p:extLst>
      <p:ext uri="{BB962C8B-B14F-4D97-AF65-F5344CB8AC3E}">
        <p14:creationId xmlns:p14="http://schemas.microsoft.com/office/powerpoint/2010/main" val="268991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91FB431-E565-44CC-A467-2D2ED09419AE}" type="slidenum">
              <a:rPr lang="en-US"/>
              <a:pPr>
                <a:defRPr/>
              </a:pPr>
              <a:t>‹#›</a:t>
            </a:fld>
            <a:endParaRPr lang="en-US"/>
          </a:p>
        </p:txBody>
      </p:sp>
    </p:spTree>
    <p:extLst>
      <p:ext uri="{BB962C8B-B14F-4D97-AF65-F5344CB8AC3E}">
        <p14:creationId xmlns:p14="http://schemas.microsoft.com/office/powerpoint/2010/main" val="3871516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EC6209C-D8EA-4217-81EE-B0CCCF08F1E2}" type="slidenum">
              <a:rPr lang="en-US"/>
              <a:pPr>
                <a:defRPr/>
              </a:pPr>
              <a:t>‹#›</a:t>
            </a:fld>
            <a:endParaRPr lang="en-US"/>
          </a:p>
        </p:txBody>
      </p:sp>
    </p:spTree>
    <p:extLst>
      <p:ext uri="{BB962C8B-B14F-4D97-AF65-F5344CB8AC3E}">
        <p14:creationId xmlns:p14="http://schemas.microsoft.com/office/powerpoint/2010/main" val="193730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FFD0A5-6E4F-4B42-883D-40682283E46C}" type="slidenum">
              <a:rPr lang="en-US"/>
              <a:pPr>
                <a:defRPr/>
              </a:pPr>
              <a:t>‹#›</a:t>
            </a:fld>
            <a:endParaRPr lang="en-US"/>
          </a:p>
        </p:txBody>
      </p:sp>
    </p:spTree>
    <p:extLst>
      <p:ext uri="{BB962C8B-B14F-4D97-AF65-F5344CB8AC3E}">
        <p14:creationId xmlns:p14="http://schemas.microsoft.com/office/powerpoint/2010/main" val="222120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E2EEFD-F5FD-441E-A797-0E46BB616F12}" type="slidenum">
              <a:rPr lang="en-US"/>
              <a:pPr>
                <a:defRPr/>
              </a:pPr>
              <a:t>‹#›</a:t>
            </a:fld>
            <a:endParaRPr lang="en-US"/>
          </a:p>
        </p:txBody>
      </p:sp>
    </p:spTree>
    <p:extLst>
      <p:ext uri="{BB962C8B-B14F-4D97-AF65-F5344CB8AC3E}">
        <p14:creationId xmlns:p14="http://schemas.microsoft.com/office/powerpoint/2010/main" val="153223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12" charset="0"/>
                <a:ea typeface="Arial" pitchFamily="-112" charset="0"/>
                <a:cs typeface="Arial" pitchFamily="-112"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12" charset="0"/>
                <a:ea typeface="Arial" pitchFamily="-112" charset="0"/>
                <a:cs typeface="Arial" pitchFamily="-112"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D038C9D-74EC-4A68-A830-52536C7E4F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2pPr>
      <a:lvl3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3pPr>
      <a:lvl4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4pPr>
      <a:lvl5pPr algn="ctr" rtl="0" eaLnBrk="0" fontAlgn="base" hangingPunct="0">
        <a:spcBef>
          <a:spcPct val="0"/>
        </a:spcBef>
        <a:spcAft>
          <a:spcPct val="0"/>
        </a:spcAft>
        <a:defRPr sz="4400">
          <a:solidFill>
            <a:schemeClr val="tx2"/>
          </a:solidFill>
          <a:latin typeface="Arial" pitchFamily="-112" charset="0"/>
          <a:ea typeface="Arial" pitchFamily="-112" charset="0"/>
          <a:cs typeface="Arial" pitchFamily="-112" charset="0"/>
        </a:defRPr>
      </a:lvl5pPr>
      <a:lvl6pPr marL="4572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6pPr>
      <a:lvl7pPr marL="9144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7pPr>
      <a:lvl8pPr marL="13716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8pPr>
      <a:lvl9pPr marL="1828800" algn="ctr" rtl="0" fontAlgn="base">
        <a:spcBef>
          <a:spcPct val="0"/>
        </a:spcBef>
        <a:spcAft>
          <a:spcPct val="0"/>
        </a:spcAft>
        <a:defRPr sz="4400">
          <a:solidFill>
            <a:schemeClr val="tx2"/>
          </a:solidFill>
          <a:latin typeface="Arial" pitchFamily="-112" charset="0"/>
          <a:ea typeface="Arial" pitchFamily="-112" charset="0"/>
          <a:cs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52827" y="-16193"/>
            <a:ext cx="6118225" cy="640080"/>
          </a:xfrm>
          <a:ln>
            <a:solidFill>
              <a:schemeClr val="tx1"/>
            </a:solidFill>
            <a:miter lim="800000"/>
            <a:headEnd/>
            <a:tailEnd/>
          </a:ln>
        </p:spPr>
        <p:txBody>
          <a:bodyPr/>
          <a:lstStyle/>
          <a:p>
            <a:pPr eaLnBrk="1" hangingPunct="1"/>
            <a:r>
              <a:rPr lang="en-US" sz="1600" b="1" dirty="0">
                <a:latin typeface="Baskerville Old Face" charset="0"/>
              </a:rPr>
              <a:t>Mrs. Rowland’s Third Grade </a:t>
            </a:r>
            <a:br>
              <a:rPr lang="en-US" sz="2400" b="1" dirty="0">
                <a:latin typeface="Baskerville Old Face" charset="0"/>
              </a:rPr>
            </a:br>
            <a:r>
              <a:rPr lang="en-US" sz="1400" b="1" dirty="0">
                <a:latin typeface="Baskerville Old Face" charset="0"/>
              </a:rPr>
              <a:t>Homework Sheet – August  18 / 19</a:t>
            </a:r>
          </a:p>
        </p:txBody>
      </p:sp>
      <p:sp>
        <p:nvSpPr>
          <p:cNvPr id="2052" name="Text Box 6"/>
          <p:cNvSpPr txBox="1">
            <a:spLocks noChangeArrowheads="1"/>
          </p:cNvSpPr>
          <p:nvPr/>
        </p:nvSpPr>
        <p:spPr bwMode="auto">
          <a:xfrm>
            <a:off x="7507" y="730302"/>
            <a:ext cx="9128986" cy="280076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dirty="0">
                <a:latin typeface="Century" charset="0"/>
              </a:rPr>
              <a:t>Homework – Due August 25 / 26</a:t>
            </a:r>
          </a:p>
          <a:p>
            <a:pPr algn="ctr" eaLnBrk="1" hangingPunct="1"/>
            <a:endParaRPr lang="en-US" sz="1200" dirty="0">
              <a:latin typeface="Century" charset="0"/>
            </a:endParaRPr>
          </a:p>
          <a:p>
            <a:pPr eaLnBrk="1" hangingPunct="1"/>
            <a:endParaRPr lang="en-US" sz="1200" dirty="0">
              <a:latin typeface="Arial Narrow" charset="0"/>
            </a:endParaRPr>
          </a:p>
          <a:p>
            <a:pPr eaLnBrk="1" hangingPunct="1"/>
            <a:r>
              <a:rPr lang="en-US" sz="1400" b="1" dirty="0">
                <a:latin typeface="Arial Narrow" charset="0"/>
              </a:rPr>
              <a:t>O</a:t>
            </a:r>
            <a:r>
              <a:rPr lang="en-US" sz="1400" dirty="0">
                <a:latin typeface="Arial Narrow" charset="0"/>
              </a:rPr>
              <a:t>  </a:t>
            </a:r>
            <a:r>
              <a:rPr lang="en-US" sz="1400" u="sng" dirty="0">
                <a:latin typeface="Arial Narrow" charset="0"/>
              </a:rPr>
              <a:t>Writing </a:t>
            </a:r>
            <a:r>
              <a:rPr lang="en-US" sz="1400" dirty="0">
                <a:latin typeface="Arial Narrow" charset="0"/>
              </a:rPr>
              <a:t>–Write 4 sentences about yourself. Tell me anything that you would like for me to know. What are your hobbies, do you have pets, what are your favorite sports, what character qualities are important to you?</a:t>
            </a:r>
          </a:p>
          <a:p>
            <a:pPr eaLnBrk="1" hangingPunct="1"/>
            <a:endParaRPr lang="en-US" sz="1400" dirty="0">
              <a:latin typeface="Arial Narrow" charset="0"/>
            </a:endParaRPr>
          </a:p>
          <a:p>
            <a:pPr eaLnBrk="1" hangingPunct="1"/>
            <a:r>
              <a:rPr lang="en-US" sz="1400" b="1" dirty="0">
                <a:latin typeface="Arial Narrow" charset="0"/>
              </a:rPr>
              <a:t>O</a:t>
            </a:r>
            <a:r>
              <a:rPr lang="en-US" sz="1400" dirty="0">
                <a:latin typeface="Arial Narrow" charset="0"/>
              </a:rPr>
              <a:t>  </a:t>
            </a:r>
            <a:r>
              <a:rPr lang="en-US" sz="1400" u="sng" dirty="0">
                <a:latin typeface="Arial Narrow" charset="0"/>
              </a:rPr>
              <a:t>Grammar</a:t>
            </a:r>
            <a:r>
              <a:rPr lang="en-US" sz="1400" dirty="0">
                <a:latin typeface="Arial Narrow" charset="0"/>
              </a:rPr>
              <a:t> – Nouns and Verbs– pages 87, 88, 89 and 53 from Easy Grammar. </a:t>
            </a:r>
          </a:p>
          <a:p>
            <a:pPr eaLnBrk="1" hangingPunct="1"/>
            <a:r>
              <a:rPr lang="en-US" sz="1400" dirty="0">
                <a:latin typeface="Arial Narrow" charset="0"/>
              </a:rPr>
              <a:t>                        * Parents - please initial or grade the worksheets! Students should correct whatever they missed. Thank you.</a:t>
            </a:r>
            <a:r>
              <a:rPr lang="en-US" sz="1400" dirty="0">
                <a:latin typeface="Arial Narrow" panose="020B0606020202030204" pitchFamily="34" charset="0"/>
              </a:rPr>
              <a:t> </a:t>
            </a:r>
          </a:p>
          <a:p>
            <a:pPr eaLnBrk="1" hangingPunct="1"/>
            <a:endParaRPr lang="en-US" sz="1400" dirty="0">
              <a:latin typeface="Arial Narrow" panose="020B0606020202030204" pitchFamily="34" charset="0"/>
            </a:endParaRPr>
          </a:p>
          <a:p>
            <a:pPr eaLnBrk="1" hangingPunct="1"/>
            <a:r>
              <a:rPr lang="en-US" sz="1400" b="1" dirty="0">
                <a:latin typeface="Arial Narrow" panose="020B0606020202030204" pitchFamily="34" charset="0"/>
              </a:rPr>
              <a:t>O </a:t>
            </a:r>
            <a:r>
              <a:rPr lang="en-US" sz="1400" dirty="0">
                <a:latin typeface="Arial Narrow" panose="020B0606020202030204" pitchFamily="34" charset="0"/>
              </a:rPr>
              <a:t>In preparation for writing ,we will be working on parts of speech. Please review nouns, verbs, and adjectives at home. It will make a big difference in being ready to begin IEW writing. Students will get their IEW books next week. </a:t>
            </a:r>
          </a:p>
          <a:p>
            <a:pPr eaLnBrk="1" hangingPunct="1"/>
            <a:endParaRPr lang="en-US" sz="1400" dirty="0">
              <a:latin typeface="Arial Narrow" charset="0"/>
            </a:endParaRPr>
          </a:p>
          <a:p>
            <a:pPr eaLnBrk="1" hangingPunct="1"/>
            <a:r>
              <a:rPr lang="en-US" sz="1400">
                <a:latin typeface="Arial Narrow" charset="0"/>
              </a:rPr>
              <a:t>Every </a:t>
            </a:r>
            <a:r>
              <a:rPr lang="en-US" sz="1400" b="1" dirty="0">
                <a:latin typeface="Arial Narrow" charset="0"/>
              </a:rPr>
              <a:t>O</a:t>
            </a:r>
            <a:r>
              <a:rPr lang="en-US" sz="1400" dirty="0">
                <a:latin typeface="Arial Narrow" charset="0"/>
              </a:rPr>
              <a:t> represents a homework assignment.    PLEASE USE YOUR </a:t>
            </a:r>
            <a:r>
              <a:rPr lang="en-US" sz="1400" dirty="0">
                <a:solidFill>
                  <a:srgbClr val="0070C0"/>
                </a:solidFill>
                <a:latin typeface="Arial Narrow" charset="0"/>
              </a:rPr>
              <a:t>Blue Folder </a:t>
            </a:r>
            <a:r>
              <a:rPr lang="en-US" sz="1400" dirty="0">
                <a:latin typeface="Arial Narrow" charset="0"/>
              </a:rPr>
              <a:t>TO RETURN HOMEWORK.</a:t>
            </a:r>
          </a:p>
        </p:txBody>
      </p:sp>
      <p:sp>
        <p:nvSpPr>
          <p:cNvPr id="2053" name="Text Box 6"/>
          <p:cNvSpPr txBox="1">
            <a:spLocks noChangeArrowheads="1"/>
          </p:cNvSpPr>
          <p:nvPr/>
        </p:nvSpPr>
        <p:spPr bwMode="auto">
          <a:xfrm>
            <a:off x="7506" y="3543696"/>
            <a:ext cx="9128987" cy="32624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50000"/>
              </a:lnSpc>
            </a:pPr>
            <a:r>
              <a:rPr lang="en-US" sz="1400" b="1" dirty="0">
                <a:latin typeface="Arial Narrow" panose="020B0606020202030204" pitchFamily="34" charset="0"/>
              </a:rPr>
              <a:t>Announcements</a:t>
            </a:r>
          </a:p>
          <a:p>
            <a:pPr algn="ctr" eaLnBrk="1" hangingPunct="1">
              <a:lnSpc>
                <a:spcPct val="150000"/>
              </a:lnSpc>
            </a:pPr>
            <a:endParaRPr lang="en-US" sz="1400" dirty="0">
              <a:latin typeface="Arial Narrow" panose="020B0606020202030204" pitchFamily="34" charset="0"/>
            </a:endParaRPr>
          </a:p>
          <a:p>
            <a:pPr eaLnBrk="1" hangingPunct="1"/>
            <a:r>
              <a:rPr lang="en-US" sz="1400" b="1" dirty="0">
                <a:solidFill>
                  <a:srgbClr val="00B050"/>
                </a:solidFill>
                <a:latin typeface="Arial Narrow" panose="020B0606020202030204" pitchFamily="34" charset="0"/>
              </a:rPr>
              <a:t>Please have your student bring a book each week to keep in their desk. </a:t>
            </a:r>
          </a:p>
          <a:p>
            <a:pPr eaLnBrk="1" hangingPunct="1"/>
            <a:endParaRPr lang="en-US" sz="1400" dirty="0">
              <a:latin typeface="Arial Narrow" panose="020B0606020202030204" pitchFamily="34" charset="0"/>
            </a:endParaRPr>
          </a:p>
          <a:p>
            <a:pPr eaLnBrk="1" hangingPunct="1"/>
            <a:r>
              <a:rPr lang="en-US" sz="1400" dirty="0">
                <a:latin typeface="Arial Narrow" panose="020B0606020202030204" pitchFamily="34" charset="0"/>
              </a:rPr>
              <a:t>Coming Up: Week of August 30 – Individual Student Pictures </a:t>
            </a:r>
          </a:p>
          <a:p>
            <a:pPr eaLnBrk="1" hangingPunct="1"/>
            <a:r>
              <a:rPr lang="en-US" sz="1400" dirty="0">
                <a:latin typeface="Arial Narrow" panose="020B0606020202030204" pitchFamily="34" charset="0"/>
              </a:rPr>
              <a:t>                      Every student will have their picture taken. You do not have to make a purchase. Students may wear </a:t>
            </a:r>
          </a:p>
          <a:p>
            <a:pPr eaLnBrk="1" hangingPunct="1"/>
            <a:r>
              <a:rPr lang="en-US" sz="1400" dirty="0">
                <a:latin typeface="Arial Narrow" panose="020B0606020202030204" pitchFamily="34" charset="0"/>
              </a:rPr>
              <a:t>                       their uniform or dress up. (No denim or t-shirts, athletic wear, etc.)</a:t>
            </a:r>
          </a:p>
          <a:p>
            <a:pPr eaLnBrk="1" hangingPunct="1"/>
            <a:endParaRPr lang="en-US" sz="1200" dirty="0">
              <a:latin typeface="Arial Narrow" panose="020B0606020202030204" pitchFamily="34" charset="0"/>
            </a:endParaRPr>
          </a:p>
          <a:p>
            <a:pPr eaLnBrk="1" hangingPunct="1"/>
            <a:r>
              <a:rPr lang="en-US" sz="1200" dirty="0">
                <a:latin typeface="Arial Narrow" panose="020B0606020202030204" pitchFamily="34" charset="0"/>
              </a:rPr>
              <a:t>Absolutely </a:t>
            </a:r>
            <a:r>
              <a:rPr lang="en-US" sz="1200" b="1" dirty="0">
                <a:solidFill>
                  <a:srgbClr val="FF0000"/>
                </a:solidFill>
                <a:latin typeface="Arial Narrow" panose="020B0606020202030204" pitchFamily="34" charset="0"/>
              </a:rPr>
              <a:t>no nuts</a:t>
            </a:r>
            <a:r>
              <a:rPr lang="en-US" sz="1200" b="1" dirty="0">
                <a:latin typeface="Arial Narrow" panose="020B0606020202030204" pitchFamily="34" charset="0"/>
              </a:rPr>
              <a:t> </a:t>
            </a:r>
            <a:r>
              <a:rPr lang="en-US" sz="1200" dirty="0">
                <a:latin typeface="Arial Narrow" panose="020B0606020202030204" pitchFamily="34" charset="0"/>
              </a:rPr>
              <a:t>in our classroom! Students may have nuts/peanut butter in the lunchroom.</a:t>
            </a:r>
          </a:p>
          <a:p>
            <a:pPr eaLnBrk="1" hangingPunct="1"/>
            <a:endParaRPr lang="en-US" sz="1600" dirty="0">
              <a:latin typeface="Arial Narrow" panose="020B0606020202030204" pitchFamily="34" charset="0"/>
            </a:endParaRPr>
          </a:p>
          <a:p>
            <a:pPr eaLnBrk="1" hangingPunct="1"/>
            <a:r>
              <a:rPr lang="en-US" sz="1600" dirty="0">
                <a:latin typeface="Arial Narrow" panose="020B0606020202030204" pitchFamily="34" charset="0"/>
              </a:rPr>
              <a:t>Character Qualities for August – </a:t>
            </a:r>
            <a:r>
              <a:rPr lang="en-US" sz="1600" dirty="0">
                <a:solidFill>
                  <a:srgbClr val="7030A0"/>
                </a:solidFill>
                <a:latin typeface="Arial Narrow" panose="020B0606020202030204" pitchFamily="34" charset="0"/>
              </a:rPr>
              <a:t>Respect and Responsibility</a:t>
            </a:r>
          </a:p>
          <a:p>
            <a:pPr eaLnBrk="1" hangingPunct="1"/>
            <a:r>
              <a:rPr lang="en-US" sz="1400" dirty="0">
                <a:latin typeface="Arial Narrow" panose="020B0606020202030204" pitchFamily="34" charset="0"/>
              </a:rPr>
              <a:t>      </a:t>
            </a:r>
            <a:r>
              <a:rPr lang="en-US" sz="1200" dirty="0">
                <a:latin typeface="Arial Narrow" panose="020B0606020202030204" pitchFamily="34" charset="0"/>
              </a:rPr>
              <a:t>As we begin a new school year, most of our classroom rules involve showing </a:t>
            </a:r>
            <a:r>
              <a:rPr lang="en-US" sz="1200" dirty="0">
                <a:solidFill>
                  <a:srgbClr val="7030A0"/>
                </a:solidFill>
                <a:latin typeface="Arial Narrow" panose="020B0606020202030204" pitchFamily="34" charset="0"/>
              </a:rPr>
              <a:t>respect</a:t>
            </a:r>
            <a:r>
              <a:rPr lang="en-US" sz="1200" dirty="0">
                <a:latin typeface="Arial Narrow" panose="020B0606020202030204" pitchFamily="34" charset="0"/>
              </a:rPr>
              <a:t> for everyone that we are with throughout the day. Teachers, tutors, classmates should all be treated with respect. Coming to school with needed supplies and with completed homework assignments is a wonderful lesson in </a:t>
            </a:r>
            <a:r>
              <a:rPr lang="en-US" sz="1200" dirty="0">
                <a:solidFill>
                  <a:srgbClr val="7030A0"/>
                </a:solidFill>
                <a:latin typeface="Arial Narrow" panose="020B0606020202030204" pitchFamily="34" charset="0"/>
              </a:rPr>
              <a:t>responsibility</a:t>
            </a:r>
            <a:r>
              <a:rPr lang="en-US" sz="1200" dirty="0">
                <a:latin typeface="Arial Narrow" panose="020B0606020202030204" pitchFamily="34" charset="0"/>
              </a:rPr>
              <a:t>!</a:t>
            </a:r>
          </a:p>
        </p:txBody>
      </p:sp>
      <p:pic>
        <p:nvPicPr>
          <p:cNvPr id="2054" name="Picture 11" descr="C:\Documents and Settings\erowland\Local Settings\Temporary Internet Files\Content.IE5\65W9C0VP\MC90043922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942" y="-30865"/>
            <a:ext cx="1132116" cy="113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2" descr="C:\Documents and Settings\erowland\Local Settings\Temporary Internet Files\Content.IE5\65W9C0VP\MC90043922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0217" y="0"/>
            <a:ext cx="1096458" cy="1132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solidFill>
            <a:schemeClr val="tx1"/>
          </a:solidFill>
          <a:miter lim="800000"/>
          <a:headEnd/>
          <a:tailEnd/>
        </a:ln>
        <a:effectLst/>
      </a:spPr>
      <a:bodyPr>
        <a:prstTxWarp prst="textNoShape">
          <a:avLst/>
        </a:prstTxWarp>
        <a:spAutoFit/>
      </a:bodyPr>
      <a:lstStyle>
        <a:defPPr algn="ctr">
          <a:defRPr sz="1600" b="1">
            <a:latin typeface="Century" pitchFamily="-112"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2932</TotalTime>
  <Words>320</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Baskerville Old Face</vt:lpstr>
      <vt:lpstr>Century</vt:lpstr>
      <vt:lpstr>Default Design</vt:lpstr>
      <vt:lpstr>Mrs. Rowland’s Third Grade  Homework Sheet – August  18 / 19</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Rowland’s Second Grade  Homework Sheet September 12th</dc:title>
  <dc:creator>TCA Elizabeth Rowland</dc:creator>
  <cp:lastModifiedBy>TCA Elizabeth Rowland</cp:lastModifiedBy>
  <cp:revision>132</cp:revision>
  <cp:lastPrinted>2010-01-05T05:29:51Z</cp:lastPrinted>
  <dcterms:created xsi:type="dcterms:W3CDTF">2010-01-05T03:36:01Z</dcterms:created>
  <dcterms:modified xsi:type="dcterms:W3CDTF">2021-08-18T16:30:04Z</dcterms:modified>
</cp:coreProperties>
</file>